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  <p:sldMasterId id="2147483954" r:id="rId2"/>
  </p:sldMasterIdLst>
  <p:notesMasterIdLst>
    <p:notesMasterId r:id="rId19"/>
  </p:notesMasterIdLst>
  <p:handoutMasterIdLst>
    <p:handoutMasterId r:id="rId20"/>
  </p:handoutMasterIdLst>
  <p:sldIdLst>
    <p:sldId id="256" r:id="rId3"/>
    <p:sldId id="330" r:id="rId4"/>
    <p:sldId id="340" r:id="rId5"/>
    <p:sldId id="326" r:id="rId6"/>
    <p:sldId id="332" r:id="rId7"/>
    <p:sldId id="333" r:id="rId8"/>
    <p:sldId id="334" r:id="rId9"/>
    <p:sldId id="341" r:id="rId10"/>
    <p:sldId id="335" r:id="rId11"/>
    <p:sldId id="304" r:id="rId12"/>
    <p:sldId id="342" r:id="rId13"/>
    <p:sldId id="337" r:id="rId14"/>
    <p:sldId id="338" r:id="rId15"/>
    <p:sldId id="336" r:id="rId16"/>
    <p:sldId id="339" r:id="rId17"/>
    <p:sldId id="323" r:id="rId18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0" autoAdjust="0"/>
    <p:restoredTop sz="83409" autoAdjust="0"/>
  </p:normalViewPr>
  <p:slideViewPr>
    <p:cSldViewPr snapToGrid="0">
      <p:cViewPr varScale="1">
        <p:scale>
          <a:sx n="95" d="100"/>
          <a:sy n="95" d="100"/>
        </p:scale>
        <p:origin x="498" y="84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-581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-1668"/>
    </p:cViewPr>
  </p:sorterViewPr>
  <p:notesViewPr>
    <p:cSldViewPr snapToGrid="0" showGuides="1">
      <p:cViewPr varScale="1">
        <p:scale>
          <a:sx n="79" d="100"/>
          <a:sy n="79" d="100"/>
        </p:scale>
        <p:origin x="394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fr-CH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3" y="3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9B256147-D16B-4349-BA52-2CB6C376BFF4}" type="datetimeFigureOut">
              <a:rPr lang="fr-CH" smtClean="0"/>
              <a:t>11.02.2020</a:t>
            </a:fld>
            <a:endParaRPr lang="fr-CH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119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fr-CH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3" y="9429119"/>
            <a:ext cx="2945659" cy="497520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ECCB97A3-20DE-4238-BE60-5664ACAEDB97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8387737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fr-CH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BAA43418-2E82-40AF-A291-543A387EE844}" type="datetimeFigureOut">
              <a:rPr lang="fr-CH" smtClean="0"/>
              <a:t>11.02.2020</a:t>
            </a:fld>
            <a:endParaRPr lang="fr-CH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endParaRPr lang="fr-CH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77196"/>
            <a:ext cx="5438140" cy="3908614"/>
          </a:xfrm>
          <a:prstGeom prst="rect">
            <a:avLst/>
          </a:prstGeom>
        </p:spPr>
        <p:txBody>
          <a:bodyPr vert="horz" lIns="91001" tIns="45501" rIns="91001" bIns="45501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fr-CH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3882497F-DD4C-4226-8BF8-001349098EEA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9840002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5556468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0564447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8830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0994646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129447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5860739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baseline="0" dirty="0"/>
          </a:p>
          <a:p>
            <a:endParaRPr lang="fr-CH" baseline="0" dirty="0"/>
          </a:p>
          <a:p>
            <a:endParaRPr lang="fr-CH" baseline="0" dirty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704166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fr-CH"/>
              <a:t>Présentation au CC Movelier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CH"/>
              <a:t>GC</a:t>
            </a:r>
          </a:p>
        </p:txBody>
      </p:sp>
    </p:spTree>
    <p:extLst>
      <p:ext uri="{BB962C8B-B14F-4D97-AF65-F5344CB8AC3E}">
        <p14:creationId xmlns:p14="http://schemas.microsoft.com/office/powerpoint/2010/main" val="4123315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baseline="0" dirty="0"/>
          </a:p>
        </p:txBody>
      </p:sp>
    </p:spTree>
    <p:extLst>
      <p:ext uri="{BB962C8B-B14F-4D97-AF65-F5344CB8AC3E}">
        <p14:creationId xmlns:p14="http://schemas.microsoft.com/office/powerpoint/2010/main" val="35061915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534360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fr-CH"/>
              <a:t>Présentation au CC Movelier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CH"/>
              <a:t>GC</a:t>
            </a:r>
          </a:p>
        </p:txBody>
      </p:sp>
    </p:spTree>
    <p:extLst>
      <p:ext uri="{BB962C8B-B14F-4D97-AF65-F5344CB8AC3E}">
        <p14:creationId xmlns:p14="http://schemas.microsoft.com/office/powerpoint/2010/main" val="805519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fr-CH"/>
              <a:t>Présentation au CC Movelier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CH"/>
              <a:t>GC</a:t>
            </a:r>
          </a:p>
        </p:txBody>
      </p:sp>
    </p:spTree>
    <p:extLst>
      <p:ext uri="{BB962C8B-B14F-4D97-AF65-F5344CB8AC3E}">
        <p14:creationId xmlns:p14="http://schemas.microsoft.com/office/powerpoint/2010/main" val="3320120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fr-CH"/>
              <a:t>Présentation au CC Movelier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CH"/>
              <a:t>GC</a:t>
            </a:r>
          </a:p>
        </p:txBody>
      </p:sp>
    </p:spTree>
    <p:extLst>
      <p:ext uri="{BB962C8B-B14F-4D97-AF65-F5344CB8AC3E}">
        <p14:creationId xmlns:p14="http://schemas.microsoft.com/office/powerpoint/2010/main" val="2459301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453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5" name="Espace réservé de l'en-tête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fr-CH"/>
              <a:t>Présentation au CC Movelier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CH"/>
              <a:t>GC</a:t>
            </a:r>
          </a:p>
        </p:txBody>
      </p:sp>
    </p:spTree>
    <p:extLst>
      <p:ext uri="{BB962C8B-B14F-4D97-AF65-F5344CB8AC3E}">
        <p14:creationId xmlns:p14="http://schemas.microsoft.com/office/powerpoint/2010/main" val="2904765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73DA8-7555-4BC6-A619-152EC5E12B97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91379632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E84CE-8F81-4A47-9C6E-2A4F0D3E1620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71712247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88B40-ED70-4B26-894D-3399A5EE31C4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038590706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BA563-E9C3-40A4-9D2A-38BDB64B565C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832187381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ACFD8-5791-42FE-8675-AEE4FBB5639B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210212296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68CF1-3531-4629-A070-155502819DCF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47099229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A7926-35EE-4E42-97D9-4A5ED800A453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757464076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1F825-D145-4FB2-9C95-D210B7C62298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10264532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BB919-1561-4625-94EF-D5AA40DD8BDC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882704288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60BE1-AEEE-443C-A29A-13BA1B281245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447217319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87B20-BC77-4718-B6E0-788E08C42493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106898748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D950F-97DD-4AB7-ADA3-A26A782E033A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353014980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ABEEC-2AF6-43C9-8302-83A5D6D25662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364509315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60596-003C-45DE-AE45-4702509FF560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0451568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8E9AC-A7A3-45CF-849A-07B70012F828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4989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8F118-0900-4112-8B71-F4C3D40EAE9B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311603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0A30C-8A7E-441C-91D3-9397C32144C2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060186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FFF21-3B28-4D28-A93F-C8BAF9D30A26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941131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306CA-BB31-419F-B342-0AF962CEA6DE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919338317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E0654-4AB6-42B9-B87E-E3953F38E98A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70940774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3ACC1-07B2-4FB6-8195-1B3D254EA6B6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13286555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DFB8B-6564-4D0B-9830-15B4F54E3B81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59418793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FC0D8-A449-4825-A4C9-AC54F33FFE91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168639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85679-2F80-458E-9309-C048905F5ADB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543970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1B37C-F8D8-4640-B12C-85D4A28D7A39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5692065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0513-3682-403A-A6B0-364D6160396A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682847936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58072-B4C0-4422-B341-ACC79C0E7A5C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11130371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43971A34-0BBD-41E7-B8A7-49570958EF27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698023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 spd="slow">
    <p:push dir="u"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AF495-7202-4119-A7D9-26CD4EB7B409}" type="datetime1">
              <a:rPr lang="fr-CH" smtClean="0"/>
              <a:t>11.02.2020</a:t>
            </a:fld>
            <a:endParaRPr lang="fr-C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26256D2-B20E-46CD-80A2-0298BA00B288}" type="slidenum">
              <a:rPr lang="fr-CH" smtClean="0"/>
              <a:t>‹N°›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698883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6" r:id="rId2"/>
    <p:sldLayoutId id="2147483957" r:id="rId3"/>
    <p:sldLayoutId id="2147483958" r:id="rId4"/>
    <p:sldLayoutId id="2147483959" r:id="rId5"/>
    <p:sldLayoutId id="2147483960" r:id="rId6"/>
    <p:sldLayoutId id="2147483961" r:id="rId7"/>
    <p:sldLayoutId id="2147483962" r:id="rId8"/>
    <p:sldLayoutId id="2147483963" r:id="rId9"/>
    <p:sldLayoutId id="2147483964" r:id="rId10"/>
    <p:sldLayoutId id="2147483965" r:id="rId11"/>
    <p:sldLayoutId id="2147483966" r:id="rId12"/>
    <p:sldLayoutId id="2147483967" r:id="rId13"/>
    <p:sldLayoutId id="2147483968" r:id="rId14"/>
    <p:sldLayoutId id="2147483969" r:id="rId15"/>
    <p:sldLayoutId id="2147483970" r:id="rId16"/>
  </p:sldLayoutIdLst>
  <p:transition spd="slow">
    <p:push dir="u"/>
  </p:transition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www.rts.ch/info/regions/jura/10510203-secheresse-et-parasites-mettent-les-forets-jurassiennes-en-peril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7" y="2048437"/>
            <a:ext cx="7381875" cy="471487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81099" y="297438"/>
            <a:ext cx="7766936" cy="1646302"/>
          </a:xfrm>
        </p:spPr>
        <p:txBody>
          <a:bodyPr>
            <a:normAutofit fontScale="90000"/>
          </a:bodyPr>
          <a:lstStyle/>
          <a:p>
            <a:r>
              <a:rPr lang="fr-CH" dirty="0"/>
              <a:t>Midi de l’énergie</a:t>
            </a:r>
            <a:br>
              <a:rPr lang="fr-CH" dirty="0"/>
            </a:br>
            <a:r>
              <a:rPr lang="fr-CH" dirty="0"/>
              <a:t>Se chauffer au bois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881099" y="3772537"/>
            <a:ext cx="7766936" cy="1096899"/>
          </a:xfrm>
        </p:spPr>
        <p:txBody>
          <a:bodyPr>
            <a:noAutofit/>
          </a:bodyPr>
          <a:lstStyle/>
          <a:p>
            <a:r>
              <a:rPr lang="fr-CH" sz="2000" dirty="0">
                <a:solidFill>
                  <a:schemeClr val="tx1"/>
                </a:solidFill>
              </a:rPr>
              <a:t>Situation des forêts, utilisation de notre bois</a:t>
            </a:r>
          </a:p>
          <a:p>
            <a:endParaRPr lang="fr-CH" sz="2000" dirty="0">
              <a:solidFill>
                <a:schemeClr val="tx1"/>
              </a:solidFill>
            </a:endParaRPr>
          </a:p>
          <a:p>
            <a:r>
              <a:rPr lang="fr-CH" sz="2000" dirty="0">
                <a:solidFill>
                  <a:schemeClr val="tx1"/>
                </a:solidFill>
              </a:rPr>
              <a:t>Le 11 février 2020 à </a:t>
            </a:r>
            <a:r>
              <a:rPr lang="fr-CH" sz="2000" dirty="0" err="1">
                <a:solidFill>
                  <a:schemeClr val="tx1"/>
                </a:solidFill>
              </a:rPr>
              <a:t>Dlaaaimont</a:t>
            </a:r>
            <a:r>
              <a:rPr lang="fr-CH" sz="2000" dirty="0">
                <a:solidFill>
                  <a:schemeClr val="tx1"/>
                </a:solidFill>
              </a:rPr>
              <a:t> !!!</a:t>
            </a: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3881099" y="2074840"/>
            <a:ext cx="7766936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000" dirty="0">
                <a:solidFill>
                  <a:schemeClr val="tx1"/>
                </a:solidFill>
              </a:rPr>
              <a:t>Une énergie locale, durable et efficace</a:t>
            </a:r>
          </a:p>
        </p:txBody>
      </p:sp>
    </p:spTree>
    <p:extLst>
      <p:ext uri="{BB962C8B-B14F-4D97-AF65-F5344CB8AC3E}">
        <p14:creationId xmlns:p14="http://schemas.microsoft.com/office/powerpoint/2010/main" val="403092528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Assortiments</a:t>
            </a:r>
          </a:p>
        </p:txBody>
      </p:sp>
      <p:pic>
        <p:nvPicPr>
          <p:cNvPr id="4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278294"/>
            <a:ext cx="1312473" cy="5228675"/>
          </a:xfrm>
        </p:spPr>
      </p:pic>
      <p:grpSp>
        <p:nvGrpSpPr>
          <p:cNvPr id="10" name="Groupe 9"/>
          <p:cNvGrpSpPr/>
          <p:nvPr/>
        </p:nvGrpSpPr>
        <p:grpSpPr>
          <a:xfrm>
            <a:off x="1677790" y="2696584"/>
            <a:ext cx="4153843" cy="369332"/>
            <a:chOff x="5689953" y="3023156"/>
            <a:chExt cx="4680000" cy="369332"/>
          </a:xfrm>
        </p:grpSpPr>
        <p:cxnSp>
          <p:nvCxnSpPr>
            <p:cNvPr id="5" name="Connecteur droit 4"/>
            <p:cNvCxnSpPr/>
            <p:nvPr/>
          </p:nvCxnSpPr>
          <p:spPr>
            <a:xfrm>
              <a:off x="5689953" y="3392488"/>
              <a:ext cx="4680000" cy="0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" name="ZoneTexte 5"/>
            <p:cNvSpPr txBox="1"/>
            <p:nvPr/>
          </p:nvSpPr>
          <p:spPr>
            <a:xfrm>
              <a:off x="5689953" y="3023156"/>
              <a:ext cx="468000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fr-CH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Bois d’industrie / d’énergie  ~ 40%</a:t>
              </a: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1702950" y="4035389"/>
            <a:ext cx="3928954" cy="417786"/>
            <a:chOff x="5039654" y="4685121"/>
            <a:chExt cx="4786137" cy="208893"/>
          </a:xfrm>
        </p:grpSpPr>
        <p:cxnSp>
          <p:nvCxnSpPr>
            <p:cNvPr id="8" name="Connecteur droit 7"/>
            <p:cNvCxnSpPr/>
            <p:nvPr/>
          </p:nvCxnSpPr>
          <p:spPr>
            <a:xfrm>
              <a:off x="5145791" y="4894013"/>
              <a:ext cx="4680000" cy="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ZoneTexte 6"/>
            <p:cNvSpPr txBox="1"/>
            <p:nvPr/>
          </p:nvSpPr>
          <p:spPr>
            <a:xfrm>
              <a:off x="5039654" y="4685121"/>
              <a:ext cx="4680000" cy="1113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Bois de service ~ 60%</a:t>
              </a:r>
            </a:p>
          </p:txBody>
        </p:sp>
      </p:grpSp>
      <p:pic>
        <p:nvPicPr>
          <p:cNvPr id="11" name="Espace réservé du contenu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0"/>
          <a:stretch/>
        </p:blipFill>
        <p:spPr>
          <a:xfrm>
            <a:off x="7372919" y="1474236"/>
            <a:ext cx="3531065" cy="5032733"/>
          </a:xfrm>
          <a:prstGeom prst="rect">
            <a:avLst/>
          </a:prstGeom>
        </p:spPr>
      </p:pic>
      <p:grpSp>
        <p:nvGrpSpPr>
          <p:cNvPr id="16" name="Groupe 15"/>
          <p:cNvGrpSpPr/>
          <p:nvPr/>
        </p:nvGrpSpPr>
        <p:grpSpPr>
          <a:xfrm>
            <a:off x="6185690" y="4843759"/>
            <a:ext cx="4629665" cy="646331"/>
            <a:chOff x="6185690" y="4843759"/>
            <a:chExt cx="4629665" cy="646331"/>
          </a:xfrm>
        </p:grpSpPr>
        <p:cxnSp>
          <p:nvCxnSpPr>
            <p:cNvPr id="12" name="Connecteur droit 11"/>
            <p:cNvCxnSpPr/>
            <p:nvPr/>
          </p:nvCxnSpPr>
          <p:spPr>
            <a:xfrm>
              <a:off x="6185690" y="5490090"/>
              <a:ext cx="4629665" cy="0"/>
            </a:xfrm>
            <a:prstGeom prst="line">
              <a:avLst/>
            </a:prstGeom>
            <a:ln w="38100"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ZoneTexte 12"/>
            <p:cNvSpPr txBox="1"/>
            <p:nvPr/>
          </p:nvSpPr>
          <p:spPr>
            <a:xfrm>
              <a:off x="6185690" y="4843759"/>
              <a:ext cx="2454876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fr-C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Bois de service </a:t>
              </a:r>
              <a:br>
                <a:rPr lang="fr-C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fr-CH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~ 30% volume</a:t>
              </a:r>
            </a:p>
          </p:txBody>
        </p:sp>
      </p:grpSp>
      <p:grpSp>
        <p:nvGrpSpPr>
          <p:cNvPr id="3" name="Groupe 2"/>
          <p:cNvGrpSpPr/>
          <p:nvPr/>
        </p:nvGrpSpPr>
        <p:grpSpPr>
          <a:xfrm>
            <a:off x="6129791" y="3086249"/>
            <a:ext cx="4629665" cy="658224"/>
            <a:chOff x="6129791" y="3086249"/>
            <a:chExt cx="4629665" cy="658224"/>
          </a:xfrm>
        </p:grpSpPr>
        <p:cxnSp>
          <p:nvCxnSpPr>
            <p:cNvPr id="14" name="Connecteur droit 13"/>
            <p:cNvCxnSpPr/>
            <p:nvPr/>
          </p:nvCxnSpPr>
          <p:spPr>
            <a:xfrm>
              <a:off x="6185690" y="3742862"/>
              <a:ext cx="4573766" cy="1611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ZoneTexte 14"/>
            <p:cNvSpPr txBox="1"/>
            <p:nvPr/>
          </p:nvSpPr>
          <p:spPr>
            <a:xfrm>
              <a:off x="6129791" y="3086249"/>
              <a:ext cx="3745296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fr-CH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Bois d’industrie / d’énergie </a:t>
              </a:r>
              <a:br>
                <a:rPr lang="fr-CH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</a:br>
              <a:r>
                <a:rPr lang="fr-CH" b="1" dirty="0">
                  <a:ln w="0"/>
                  <a:solidFill>
                    <a:srgbClr val="FF000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~ 70% volume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45585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4388" y="2753474"/>
            <a:ext cx="11813880" cy="393267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Tableau comparatif </a:t>
            </a:r>
            <a:r>
              <a:rPr lang="fr-CH" sz="1800" dirty="0"/>
              <a:t>(source travail CAS ERTA/GC)</a:t>
            </a:r>
          </a:p>
        </p:txBody>
      </p:sp>
      <p:sp>
        <p:nvSpPr>
          <p:cNvPr id="3" name="Ellipse 2"/>
          <p:cNvSpPr/>
          <p:nvPr/>
        </p:nvSpPr>
        <p:spPr>
          <a:xfrm>
            <a:off x="6626831" y="4202130"/>
            <a:ext cx="1654140" cy="5650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" name="Ellipse 4"/>
          <p:cNvSpPr/>
          <p:nvPr/>
        </p:nvSpPr>
        <p:spPr>
          <a:xfrm>
            <a:off x="6626831" y="5901415"/>
            <a:ext cx="1654140" cy="5650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4" name="Image 3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75109" y="421566"/>
            <a:ext cx="1223010" cy="91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71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420" y="3308279"/>
            <a:ext cx="3139056" cy="326718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Avantages CAD «bois»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/>
              <a:t>Installations techniques </a:t>
            </a:r>
            <a:r>
              <a:rPr lang="fr-CH" b="1" dirty="0"/>
              <a:t>modernes</a:t>
            </a:r>
          </a:p>
          <a:p>
            <a:r>
              <a:rPr lang="fr-CH" dirty="0"/>
              <a:t>Energie renouvelable et local =&gt; </a:t>
            </a:r>
            <a:r>
              <a:rPr lang="fr-CH" b="1" dirty="0"/>
              <a:t>CIRCUIT-COURT</a:t>
            </a:r>
          </a:p>
          <a:p>
            <a:r>
              <a:rPr lang="fr-CH" dirty="0"/>
              <a:t>Plus value pour les comptes forestiers</a:t>
            </a:r>
          </a:p>
          <a:p>
            <a:r>
              <a:rPr lang="fr-CH" dirty="0"/>
              <a:t>Emploi du personnel communal ou du triage forestier</a:t>
            </a:r>
          </a:p>
          <a:p>
            <a:r>
              <a:rPr lang="fr-CH" dirty="0"/>
              <a:t>Retombées financières dans la région</a:t>
            </a:r>
          </a:p>
          <a:p>
            <a:r>
              <a:rPr lang="fr-CH" dirty="0"/>
              <a:t>Idéale pour les grands bâtiments énergivore (mairie, église, école, halle polyvalente, ferme)</a:t>
            </a:r>
          </a:p>
          <a:p>
            <a:r>
              <a:rPr lang="fr-CH" dirty="0"/>
              <a:t>Une des solutions alternatives à la «fin» du mazout</a:t>
            </a:r>
          </a:p>
          <a:p>
            <a:endParaRPr lang="fr-CH" dirty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3963123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Inconvénients CAD «bois»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/>
              <a:t>Infrastructures conséquentes :  </a:t>
            </a:r>
          </a:p>
          <a:p>
            <a:pPr lvl="1"/>
            <a:r>
              <a:rPr lang="fr-CH" dirty="0"/>
              <a:t>réseau de distribution hydraulique</a:t>
            </a:r>
          </a:p>
          <a:p>
            <a:pPr lvl="1"/>
            <a:r>
              <a:rPr lang="fr-CH" dirty="0"/>
              <a:t>bâtiment chaufferie, silo, halle de stockage </a:t>
            </a:r>
          </a:p>
          <a:p>
            <a:r>
              <a:rPr lang="fr-CH" dirty="0"/>
              <a:t>«Flexibilité» contraignante -&gt; réseau de chauffage</a:t>
            </a:r>
          </a:p>
          <a:p>
            <a:r>
              <a:rPr lang="fr-CH" dirty="0"/>
              <a:t>Particules fines</a:t>
            </a:r>
          </a:p>
          <a:p>
            <a:r>
              <a:rPr lang="fr-CH" dirty="0"/>
              <a:t>«Peu» recommandé pour les nouveaux quartiers de maisons individuelles</a:t>
            </a:r>
          </a:p>
          <a:p>
            <a:endParaRPr lang="fr-CH" dirty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9592801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Partant de ces constats…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3" y="2160589"/>
            <a:ext cx="9883361" cy="3880773"/>
          </a:xfrm>
        </p:spPr>
        <p:txBody>
          <a:bodyPr/>
          <a:lstStyle/>
          <a:p>
            <a:r>
              <a:rPr lang="fr-CH" dirty="0"/>
              <a:t>Exploitation forestière ne fait plus recette sous le modèle actuel</a:t>
            </a:r>
          </a:p>
          <a:p>
            <a:r>
              <a:rPr lang="fr-CH" dirty="0"/>
              <a:t>Valorisation du bois de moindre valeur par de l’autoconsommation (circuit court)</a:t>
            </a:r>
          </a:p>
          <a:p>
            <a:r>
              <a:rPr lang="fr-CH" dirty="0"/>
              <a:t>Potentiel existant =&gt; Mener des réflexions globales =&gt; </a:t>
            </a:r>
            <a:r>
              <a:rPr lang="fr-CH" sz="2800" b="1" dirty="0"/>
              <a:t>PROACTIF</a:t>
            </a:r>
          </a:p>
          <a:p>
            <a:endParaRPr lang="fr-CH" dirty="0"/>
          </a:p>
          <a:p>
            <a:r>
              <a:rPr lang="fr-CH" dirty="0"/>
              <a:t>Donc le meilleur moment pour les chauffages à bois c’était y a 10 ans,</a:t>
            </a:r>
          </a:p>
          <a:p>
            <a:endParaRPr lang="fr-CH" dirty="0"/>
          </a:p>
        </p:txBody>
      </p:sp>
      <p:sp>
        <p:nvSpPr>
          <p:cNvPr id="5" name="ZoneTexte 4"/>
          <p:cNvSpPr txBox="1"/>
          <p:nvPr/>
        </p:nvSpPr>
        <p:spPr>
          <a:xfrm>
            <a:off x="1821088" y="4560963"/>
            <a:ext cx="8541093" cy="1157918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txBody>
          <a:bodyPr wrap="none" lIns="360000" tIns="360000" rIns="360000" bIns="360000" rtlCol="0" anchor="ctr" anchorCtr="1">
            <a:spAutoFit/>
          </a:bodyPr>
          <a:lstStyle/>
          <a:p>
            <a:pPr algn="ctr"/>
            <a:r>
              <a:rPr lang="fr-CH" sz="2800" b="1" dirty="0"/>
              <a:t>L’autre meilleur moment c’est maintenant !!!!</a:t>
            </a:r>
          </a:p>
        </p:txBody>
      </p:sp>
    </p:spTree>
    <p:extLst>
      <p:ext uri="{BB962C8B-B14F-4D97-AF65-F5344CB8AC3E}">
        <p14:creationId xmlns:p14="http://schemas.microsoft.com/office/powerpoint/2010/main" val="2388470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Et les bois énergie au Haut-Plateau…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/>
              <a:t>Etudes de marché réalisé</a:t>
            </a:r>
          </a:p>
          <a:p>
            <a:r>
              <a:rPr lang="fr-CH" dirty="0"/>
              <a:t>Plusieurs projets en cours (Pleigne et Movelier)</a:t>
            </a:r>
          </a:p>
          <a:p>
            <a:r>
              <a:rPr lang="fr-CH" dirty="0"/>
              <a:t>Présentation d’un business plan au CC de Movelier à l’automne 2020</a:t>
            </a:r>
          </a:p>
          <a:p>
            <a:r>
              <a:rPr lang="fr-CH" dirty="0"/>
              <a:t>Construction d’un hangar de stockage</a:t>
            </a:r>
          </a:p>
          <a:p>
            <a:endParaRPr lang="fr-CH" dirty="0"/>
          </a:p>
          <a:p>
            <a:r>
              <a:rPr lang="fr-CH" dirty="0"/>
              <a:t>Exploiter la forêt de manière durable </a:t>
            </a:r>
            <a:r>
              <a:rPr lang="fr-CH" b="1" dirty="0"/>
              <a:t>ET</a:t>
            </a:r>
            <a:r>
              <a:rPr lang="fr-CH" dirty="0"/>
              <a:t> ne plus devoir vendre des produits déficitaires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5108" y="359162"/>
            <a:ext cx="1861382" cy="2320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9193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2160589"/>
            <a:ext cx="7147940" cy="3880773"/>
          </a:xfrm>
        </p:spPr>
        <p:txBody>
          <a:bodyPr/>
          <a:lstStyle/>
          <a:p>
            <a:pPr marL="0" indent="0">
              <a:buNone/>
            </a:pPr>
            <a:r>
              <a:rPr lang="fr-CH" dirty="0"/>
              <a:t>Je serai à votre disposition en cas de questions dès 12h20</a:t>
            </a:r>
          </a:p>
          <a:p>
            <a:pPr marL="0" indent="0">
              <a:buNone/>
            </a:pPr>
            <a:endParaRPr lang="fr-CH" dirty="0"/>
          </a:p>
          <a:p>
            <a:pPr marL="0" indent="0" algn="ctr">
              <a:buNone/>
            </a:pPr>
            <a:endParaRPr lang="fr-CH" sz="2000" b="1" dirty="0"/>
          </a:p>
          <a:p>
            <a:pPr marL="0" indent="0" algn="ctr">
              <a:buNone/>
            </a:pPr>
            <a:r>
              <a:rPr lang="fr-CH" sz="2000" b="1" dirty="0"/>
              <a:t>Cette présentation sera disponible </a:t>
            </a:r>
            <a:r>
              <a:rPr lang="fr-CH" sz="2000" b="1"/>
              <a:t>sur demande via un courriel </a:t>
            </a:r>
            <a:r>
              <a:rPr lang="fr-CH" sz="2000" b="1" dirty="0"/>
              <a:t>auprès du </a:t>
            </a:r>
            <a:r>
              <a:rPr lang="fr-CH" sz="2000" b="1"/>
              <a:t>secrétariat d’EDJ.</a:t>
            </a:r>
            <a:endParaRPr lang="fr-CH" sz="2000" b="1" dirty="0"/>
          </a:p>
        </p:txBody>
      </p:sp>
      <p:pic>
        <p:nvPicPr>
          <p:cNvPr id="4" name="Espace réservé du contenu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0408" y="1777684"/>
            <a:ext cx="3580933" cy="4774579"/>
          </a:xfrm>
          <a:prstGeom prst="rect">
            <a:avLst/>
          </a:prstGeom>
        </p:spPr>
      </p:pic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551497" cy="1320800"/>
          </a:xfrm>
        </p:spPr>
        <p:txBody>
          <a:bodyPr>
            <a:normAutofit/>
          </a:bodyPr>
          <a:lstStyle/>
          <a:p>
            <a:r>
              <a:rPr lang="fr-CH" dirty="0"/>
              <a:t>Je vous remercie de votre attention</a:t>
            </a:r>
            <a:br>
              <a:rPr lang="fr-CH" dirty="0"/>
            </a:b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64359261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Qui suis-je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92853" y="1837610"/>
            <a:ext cx="7749024" cy="3968830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fr-CH" sz="2400" dirty="0"/>
              <a:t>Grégory Chapuis, dit «le» Greg</a:t>
            </a:r>
          </a:p>
          <a:p>
            <a:pPr>
              <a:spcBef>
                <a:spcPts val="1800"/>
              </a:spcBef>
            </a:pPr>
            <a:r>
              <a:rPr lang="fr-CH" sz="2400" dirty="0"/>
              <a:t>Garde-forestier Triage forestier du Haut-Plateau (2014 - 2046)</a:t>
            </a:r>
          </a:p>
          <a:p>
            <a:pPr>
              <a:spcBef>
                <a:spcPts val="1800"/>
              </a:spcBef>
            </a:pPr>
            <a:r>
              <a:rPr lang="fr-CH" sz="2400" dirty="0"/>
              <a:t>En </a:t>
            </a:r>
            <a:r>
              <a:rPr lang="fr-CH" sz="2400"/>
              <a:t>forêt depuis </a:t>
            </a:r>
            <a:r>
              <a:rPr lang="fr-CH" sz="2400" dirty="0"/>
              <a:t>1996</a:t>
            </a:r>
          </a:p>
          <a:p>
            <a:pPr>
              <a:spcBef>
                <a:spcPts val="1800"/>
              </a:spcBef>
            </a:pPr>
            <a:r>
              <a:rPr lang="fr-CH" sz="2400" dirty="0"/>
              <a:t>Dynamique, entreprenant</a:t>
            </a:r>
          </a:p>
          <a:p>
            <a:pPr>
              <a:spcBef>
                <a:spcPts val="1800"/>
              </a:spcBef>
            </a:pPr>
            <a:r>
              <a:rPr lang="fr-CH" sz="2400" dirty="0"/>
              <a:t>Formation CAS, énergie renouvelable (2017-2018)</a:t>
            </a:r>
          </a:p>
          <a:p>
            <a:pPr>
              <a:spcBef>
                <a:spcPts val="1800"/>
              </a:spcBef>
            </a:pPr>
            <a:endParaRPr lang="fr-CH" sz="32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80"/>
          <a:stretch/>
        </p:blipFill>
        <p:spPr>
          <a:xfrm>
            <a:off x="7847538" y="2057401"/>
            <a:ext cx="3658662" cy="32045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050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6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H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2" b="4127"/>
          <a:stretch/>
        </p:blipFill>
        <p:spPr>
          <a:xfrm>
            <a:off x="3472664" y="0"/>
            <a:ext cx="5219509" cy="6876711"/>
          </a:xfrm>
        </p:spPr>
      </p:pic>
      <p:sp>
        <p:nvSpPr>
          <p:cNvPr id="3" name="ZoneTexte 2"/>
          <p:cNvSpPr txBox="1"/>
          <p:nvPr/>
        </p:nvSpPr>
        <p:spPr>
          <a:xfrm>
            <a:off x="1068512" y="2887038"/>
            <a:ext cx="9277564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H" sz="3200" b="1" dirty="0"/>
              <a:t>Pas spécialiste, mais initiateur de projets</a:t>
            </a:r>
          </a:p>
        </p:txBody>
      </p:sp>
    </p:spTree>
    <p:extLst>
      <p:ext uri="{BB962C8B-B14F-4D97-AF65-F5344CB8AC3E}">
        <p14:creationId xmlns:p14="http://schemas.microsoft.com/office/powerpoint/2010/main" val="11570298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8303" y="190500"/>
            <a:ext cx="4949571" cy="448761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Les forêts</a:t>
            </a:r>
          </a:p>
        </p:txBody>
      </p:sp>
      <p:pic>
        <p:nvPicPr>
          <p:cNvPr id="4" name="Espace réservé du contenu 3">
            <a:hlinkClick r:id="rId4"/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77334" y="2206308"/>
            <a:ext cx="3629722" cy="388143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7038" y="1344168"/>
            <a:ext cx="5031372" cy="551383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42902" y="1930400"/>
            <a:ext cx="4376406" cy="477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8243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Evolution du prix du bois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9" t="12261" r="11214" b="62568"/>
          <a:stretch/>
        </p:blipFill>
        <p:spPr>
          <a:xfrm rot="-60000">
            <a:off x="1777039" y="2025888"/>
            <a:ext cx="8660431" cy="38235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7" name="Connecteur droit avec flèche 6"/>
          <p:cNvCxnSpPr/>
          <p:nvPr/>
        </p:nvCxnSpPr>
        <p:spPr>
          <a:xfrm>
            <a:off x="5274023" y="2796295"/>
            <a:ext cx="4194441" cy="14571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47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>
                <a:solidFill>
                  <a:schemeClr val="tx1"/>
                </a:solidFill>
              </a:rPr>
              <a:t>Evolution du prix du pétrole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852" y="1505728"/>
            <a:ext cx="9371457" cy="5334522"/>
          </a:xfrm>
        </p:spPr>
      </p:pic>
      <p:cxnSp>
        <p:nvCxnSpPr>
          <p:cNvPr id="5" name="Connecteur droit avec flèche 4"/>
          <p:cNvCxnSpPr/>
          <p:nvPr/>
        </p:nvCxnSpPr>
        <p:spPr>
          <a:xfrm flipV="1">
            <a:off x="1899592" y="3315437"/>
            <a:ext cx="8748743" cy="29083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596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788626" cy="1320800"/>
          </a:xfrm>
        </p:spPr>
        <p:txBody>
          <a:bodyPr/>
          <a:lstStyle/>
          <a:p>
            <a:r>
              <a:rPr lang="fr-CH" dirty="0">
                <a:solidFill>
                  <a:schemeClr val="tx1"/>
                </a:solidFill>
              </a:rPr>
              <a:t>Efficacité économique / vecteur </a:t>
            </a:r>
            <a:r>
              <a:rPr lang="fr-CH" sz="1800" dirty="0">
                <a:solidFill>
                  <a:schemeClr val="tx1"/>
                </a:solidFill>
              </a:rPr>
              <a:t>(source spécialisée)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7625" b="3681"/>
          <a:stretch/>
        </p:blipFill>
        <p:spPr>
          <a:xfrm>
            <a:off x="1070902" y="1325364"/>
            <a:ext cx="10056008" cy="544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71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8" t="3893" r="5017" b="3964"/>
          <a:stretch/>
        </p:blipFill>
        <p:spPr>
          <a:xfrm>
            <a:off x="1387010" y="-4214"/>
            <a:ext cx="9402850" cy="6862214"/>
          </a:xfrm>
        </p:spPr>
      </p:pic>
    </p:spTree>
    <p:extLst>
      <p:ext uri="{BB962C8B-B14F-4D97-AF65-F5344CB8AC3E}">
        <p14:creationId xmlns:p14="http://schemas.microsoft.com/office/powerpoint/2010/main" val="31057688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17" y="1345915"/>
            <a:ext cx="9752150" cy="5512085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1412837" y="490194"/>
            <a:ext cx="9366325" cy="1115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dirty="0"/>
              <a:t>La forêt …</a:t>
            </a:r>
          </a:p>
        </p:txBody>
      </p:sp>
      <p:sp>
        <p:nvSpPr>
          <p:cNvPr id="11" name="Flèche courbée vers le bas 10"/>
          <p:cNvSpPr/>
          <p:nvPr/>
        </p:nvSpPr>
        <p:spPr>
          <a:xfrm>
            <a:off x="2822841" y="1047890"/>
            <a:ext cx="5054885" cy="168400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2800" b="1" dirty="0">
              <a:solidFill>
                <a:schemeClr val="tx1"/>
              </a:solidFill>
            </a:endParaRPr>
          </a:p>
        </p:txBody>
      </p:sp>
      <p:sp>
        <p:nvSpPr>
          <p:cNvPr id="12" name="Flèche courbée vers le bas 11"/>
          <p:cNvSpPr/>
          <p:nvPr/>
        </p:nvSpPr>
        <p:spPr>
          <a:xfrm rot="10800000">
            <a:off x="2822841" y="5111420"/>
            <a:ext cx="4880224" cy="137482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CH" dirty="0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>
            <a:spLocks noChangeAspect="1"/>
          </p:cNvSpPr>
          <p:nvPr/>
        </p:nvSpPr>
        <p:spPr>
          <a:xfrm>
            <a:off x="2822841" y="2607927"/>
            <a:ext cx="5982111" cy="2554545"/>
          </a:xfrm>
          <a:prstGeom prst="rect">
            <a:avLst/>
          </a:prstGeom>
          <a:noFill/>
          <a:ln>
            <a:solidFill>
              <a:schemeClr val="bg2">
                <a:lumMod val="50000"/>
              </a:schemeClr>
            </a:solidFill>
          </a:ln>
          <a:effectLst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endParaRPr lang="fr-CH" sz="4000" b="1" dirty="0"/>
          </a:p>
          <a:p>
            <a:pPr algn="ctr"/>
            <a:r>
              <a:rPr lang="fr-CH" sz="4000" b="1" dirty="0"/>
              <a:t>Chantiers de développement durable</a:t>
            </a:r>
          </a:p>
          <a:p>
            <a:pPr algn="ctr"/>
            <a:endParaRPr lang="fr-CH" sz="4000" b="1" dirty="0"/>
          </a:p>
        </p:txBody>
      </p:sp>
    </p:spTree>
    <p:extLst>
      <p:ext uri="{BB962C8B-B14F-4D97-AF65-F5344CB8AC3E}">
        <p14:creationId xmlns:p14="http://schemas.microsoft.com/office/powerpoint/2010/main" val="259399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8" grpId="0" animBg="1"/>
    </p:bldLst>
  </p:timing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te">
  <a:themeElements>
    <a:clrScheme name="Jaune orang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11220</TotalTime>
  <Words>409</Words>
  <Application>Microsoft Office PowerPoint</Application>
  <PresentationFormat>Grand écran</PresentationFormat>
  <Paragraphs>71</Paragraphs>
  <Slides>16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Trebuchet MS</vt:lpstr>
      <vt:lpstr>Wingdings 2</vt:lpstr>
      <vt:lpstr>Wingdings 3</vt:lpstr>
      <vt:lpstr>HDOfficeLightV0</vt:lpstr>
      <vt:lpstr>Facette</vt:lpstr>
      <vt:lpstr>Midi de l’énergie Se chauffer au bois</vt:lpstr>
      <vt:lpstr>Qui suis-je ?</vt:lpstr>
      <vt:lpstr>Présentation PowerPoint</vt:lpstr>
      <vt:lpstr>Les forêts</vt:lpstr>
      <vt:lpstr>Evolution du prix du bois</vt:lpstr>
      <vt:lpstr>Evolution du prix du pétrole</vt:lpstr>
      <vt:lpstr>Efficacité économique / vecteur (source spécialisée)</vt:lpstr>
      <vt:lpstr>Présentation PowerPoint</vt:lpstr>
      <vt:lpstr>Présentation PowerPoint</vt:lpstr>
      <vt:lpstr>Assortiments</vt:lpstr>
      <vt:lpstr>Tableau comparatif (source travail CAS ERTA/GC)</vt:lpstr>
      <vt:lpstr>Avantages CAD «bois»</vt:lpstr>
      <vt:lpstr>Inconvénients CAD «bois»</vt:lpstr>
      <vt:lpstr>Partant de ces constats…</vt:lpstr>
      <vt:lpstr>Et les bois énergie au Haut-Plateau… </vt:lpstr>
      <vt:lpstr>Je vous remercie de votre attention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Commission de triage du 26 juin 2014</dc:title>
  <dc:creator>Triage hautplateau</dc:creator>
  <cp:lastModifiedBy>Tina Maurer</cp:lastModifiedBy>
  <cp:revision>298</cp:revision>
  <cp:lastPrinted>2019-11-06T18:00:02Z</cp:lastPrinted>
  <dcterms:created xsi:type="dcterms:W3CDTF">2014-06-02T06:25:41Z</dcterms:created>
  <dcterms:modified xsi:type="dcterms:W3CDTF">2020-02-11T13:50:06Z</dcterms:modified>
</cp:coreProperties>
</file>